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5" r:id="rId2"/>
    <p:sldId id="286" r:id="rId3"/>
    <p:sldId id="288" r:id="rId4"/>
    <p:sldId id="297" r:id="rId5"/>
    <p:sldId id="295" r:id="rId6"/>
    <p:sldId id="280" r:id="rId7"/>
    <p:sldId id="279" r:id="rId8"/>
    <p:sldId id="304" r:id="rId9"/>
    <p:sldId id="306" r:id="rId10"/>
    <p:sldId id="307" r:id="rId11"/>
    <p:sldId id="273" r:id="rId12"/>
    <p:sldId id="308" r:id="rId13"/>
    <p:sldId id="263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706998-5C85-6A14-DF96-3DE742059B56}" name="Szántó Krisztina" initials="SK" userId="S::mtszkr74@mtu.gov.hu::8728a958-0f5f-49fa-86b6-0755031322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C2"/>
    <a:srgbClr val="FFFFFF"/>
    <a:srgbClr val="A51979"/>
    <a:srgbClr val="3B4A73"/>
    <a:srgbClr val="5B2886"/>
    <a:srgbClr val="331954"/>
    <a:srgbClr val="282C51"/>
    <a:srgbClr val="536E9D"/>
    <a:srgbClr val="150E2F"/>
    <a:srgbClr val="BE2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345" autoAdjust="0"/>
  </p:normalViewPr>
  <p:slideViewPr>
    <p:cSldViewPr snapToGrid="0">
      <p:cViewPr varScale="1">
        <p:scale>
          <a:sx n="67" d="100"/>
          <a:sy n="67" d="100"/>
        </p:scale>
        <p:origin x="12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88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3FEC613C-28FB-E829-CB3D-9DC8EF1413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B706AB6-754E-0D1D-55DA-D86207A9C6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E6158-5DC1-40AB-9226-B3514262AF6F}" type="datetimeFigureOut">
              <a:rPr lang="hu-HU" smtClean="0"/>
              <a:t>2024. 03. 01.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1C9096D-0EC9-9CE7-C366-EC19585DBB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FA37F8E-E3AB-D1C3-9215-2879E8168C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40FA-80E5-47B8-9516-D86B29B344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67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90B5F-A1A7-425A-A5A4-33DD7DD7176A}" type="datetimeFigureOut">
              <a:rPr lang="hu-HU" smtClean="0"/>
              <a:t>2024. 03. 01.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2289-665C-412F-B29F-8A4480AACBF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151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825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FFFFFF"/>
                </a:solidFill>
                <a:effectLst/>
                <a:latin typeface="firasans-regular"/>
              </a:rPr>
              <a:t>A VENDÉGEM VENDÉGLÁTÁS SZOFTVER INGYENESEN HASZNÁLHATÓ MINDEN OLYAN VENDÉGLÁTÓ ÜZLET SZÁMÁRA, AMELYNEK A TÁRGYÉVET MEGELŐZŐ LEZÁRT ÜZLETI ÉVÉNEK NETTÓ ÁRBEVÉTELE VENDÉGLÁTÁS TEVÉKENYSÉGBŐL 12-50 MILLIÓ FORINT KÖZÖTT VOLT.</a:t>
            </a:r>
          </a:p>
          <a:p>
            <a:endParaRPr lang="hu-HU" b="0" i="0" dirty="0">
              <a:solidFill>
                <a:srgbClr val="FFFFFF"/>
              </a:solidFill>
              <a:effectLst/>
              <a:latin typeface="firasans-regular"/>
            </a:endParaRP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firasans-regular"/>
              </a:rPr>
              <a:t>INFO.VENDEGEM.HU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403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 MIÉRT VAN MINDERRE SZÜKSÉG?</a:t>
            </a:r>
          </a:p>
          <a:p>
            <a:r>
              <a:rPr lang="hu-HU" dirty="0"/>
              <a:t>FOGYASZTÓI MAGATARTÁSUNK ADATTÁ KOVERTÁLÓDIK,</a:t>
            </a:r>
          </a:p>
          <a:p>
            <a:r>
              <a:rPr lang="hu-HU" dirty="0"/>
              <a:t>AMI NAGYON ÉRTÉKES INFORMÁCIÓT JELENT NEM CSAK SZÁMUNKRA, </a:t>
            </a:r>
          </a:p>
          <a:p>
            <a:r>
              <a:rPr lang="hu-HU" dirty="0"/>
              <a:t>A TURISZTIKAI SZEKTOR TELJESÍMÉNYÉNYÉNEK VIZSGÁLATAKOR, </a:t>
            </a:r>
          </a:p>
          <a:p>
            <a:r>
              <a:rPr lang="hu-HU" dirty="0"/>
              <a:t>HANEM AZ ÖNÖK SZÁMÁRA IS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19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HÁROM SZEKTORBÓL ÉRKEZŐ ADATOK GLOBÁLIS RÁLÁTÁST BIZTOSÍTANAK A TURIZMUS SZEKTORRA. A BEÉRKEZŐ VALÓS IDEJŰ STATISZTIKAI ADATOK A HÁROM SZEKTOR VONATKOZÁSÁBAN ÖSSZEVETHETŐK LESZNEK, AMELY ELŐSEGÍTI A SZEKTOR TOVÁBBFEJLESZTÉSÉT. </a:t>
            </a:r>
            <a:r>
              <a:rPr lang="hu-HU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AZ NTAK-BA ÉRKEZŐ, DEPERSZONALIZÁLT STATISZTIKAI ADATOK ALAPJÁN PONTOSAN LÁTHATÓVÁ ÉS MÉRHETŐVÉ VÁLIK EGY-EGY ADOTT TELEPÜLÉS, TURISZTIKAI TÉRSÉG VAGY ÉPPEN AZ EGÉSZ TURISZTIKAI SZEKTOR TELJESÍTMÉNYE, ÁGAZATI MEGOSZTÁSBAN IS. </a:t>
            </a:r>
            <a:endParaRPr lang="hu-HU" dirty="0"/>
          </a:p>
          <a:p>
            <a:endParaRPr lang="hu-HU" dirty="0"/>
          </a:p>
          <a:p>
            <a:r>
              <a:rPr lang="hu-HU" dirty="0"/>
              <a:t>A PIAC PONTOS FELTÉRKÉPEZÉSE</a:t>
            </a:r>
          </a:p>
          <a:p>
            <a:r>
              <a:rPr lang="hu-HU" dirty="0"/>
              <a:t>A HAZAI TURIZMUS TELJESÍTMÉNYÉRE KOMPLEX RÁLÁTÁST AD</a:t>
            </a:r>
          </a:p>
          <a:p>
            <a:r>
              <a:rPr lang="hu-HU" dirty="0"/>
              <a:t>ÜZLETI ÉS MARKETING STRATÉGIA FEJLESZTÉSE</a:t>
            </a:r>
          </a:p>
          <a:p>
            <a:r>
              <a:rPr lang="hu-HU" dirty="0"/>
              <a:t>FORGALMI ADATOK, FOGYASZTÓI SZOKÁSOK MEGISMERÉSE</a:t>
            </a:r>
          </a:p>
          <a:p>
            <a:r>
              <a:rPr lang="hu-HU" dirty="0"/>
              <a:t>ADATVISSZAMUTATÁSSAL A SZEKTORIÁLIS FEJLESZTÉSEK ELŐSEGÍTÉSE DÖNTÉSHOZÓI ÉS SZOLGÁLTATÓI SZINTEN IS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4188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60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NEMZETI TURISZTIKAI ADATSZOLGÁLTATÓ KÖZPONT</a:t>
            </a:r>
          </a:p>
          <a:p>
            <a:r>
              <a:rPr lang="hu-HU" dirty="0"/>
              <a:t>MIT IS JELENT EZ?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545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A TURISZTIKAI ÁGAZAT LEGNAGYOBB ÉS LEGÁTFOGÓBB DIGITÁLIS FEJLESZTÉSE A NEMZETI TURISZTIKAI ADATSZOLGÁLTATÓ KÖZPONT (NTAK), AMELY 2019-BEN KEZDTE MEG MŰKÖDÉSÉT. </a:t>
            </a:r>
            <a:endParaRPr lang="hu-HU" sz="1200" dirty="0">
              <a:solidFill>
                <a:schemeClr val="bg1"/>
              </a:solidFill>
            </a:endParaRPr>
          </a:p>
          <a:p>
            <a:endParaRPr lang="hu-HU" sz="1200" dirty="0">
              <a:solidFill>
                <a:schemeClr val="bg1"/>
              </a:solidFill>
            </a:endParaRPr>
          </a:p>
          <a:p>
            <a:r>
              <a:rPr lang="hu-HU" sz="1200" dirty="0">
                <a:solidFill>
                  <a:schemeClr val="bg1"/>
                </a:solidFill>
              </a:rPr>
              <a:t>NTAK: 2019-BEN INDULT, SZÁLLÁSHELY, KB. 45 EZERBŐL 4 EZER</a:t>
            </a:r>
          </a:p>
          <a:p>
            <a:r>
              <a:rPr lang="hu-HU" sz="1200" dirty="0">
                <a:solidFill>
                  <a:schemeClr val="bg1"/>
                </a:solidFill>
              </a:rPr>
              <a:t>MÁRA: 45 EZER SZÁLLÁSHELY</a:t>
            </a:r>
          </a:p>
          <a:p>
            <a:r>
              <a:rPr lang="hu-HU" sz="1200" dirty="0">
                <a:solidFill>
                  <a:schemeClr val="bg1"/>
                </a:solidFill>
              </a:rPr>
              <a:t>2023: VENDÉGLÁTÁS, ATTRAKCIÓ SZAKASZOSAN CSATLAKOZOTT</a:t>
            </a:r>
          </a:p>
          <a:p>
            <a:r>
              <a:rPr lang="hu-HU" sz="1200" dirty="0">
                <a:solidFill>
                  <a:schemeClr val="bg1"/>
                </a:solidFill>
              </a:rPr>
              <a:t>2024: KÉT ÚJ SZEKTOR ÖSSZES ÉRINTETTJE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88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FONTOS: SZAKASZOS BEVEZETÉS A KÉT ÚJ SZEKTOR, A VENSDÁGLÁTÁS ÉS A TURISZTIKAI ATTRAKCIÓK ESETÉBEN</a:t>
            </a:r>
          </a:p>
          <a:p>
            <a:r>
              <a:rPr lang="hu-HU" dirty="0"/>
              <a:t>ELŐZŐ LEZÁRT ÜZLETI ÉV NETTÓ ÁRBEVÉTELE ALAPJÁN, CSAK AZ ADOTT ÜZLETRE NÉZVE, </a:t>
            </a:r>
          </a:p>
          <a:p>
            <a:r>
              <a:rPr lang="hu-HU" dirty="0"/>
              <a:t>NEM A TELJES GAZDASÁGI TÁRSASÁG BEVÉTELE SZÁMÍT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50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NTAK = REGISZTRÁCIÓ</a:t>
            </a:r>
          </a:p>
          <a:p>
            <a:r>
              <a:rPr lang="hu-HU" dirty="0"/>
              <a:t>IGAZI ÚJDONSÁG = SZOFTVERHASZNÁLAT, AUTOMATIKUS ADATKÜLDÉS</a:t>
            </a:r>
          </a:p>
          <a:p>
            <a:r>
              <a:rPr lang="hu-HU" dirty="0"/>
              <a:t>PIACON KB. 200 SZOFTVER, KÜLÖNBÖZŐ MEGOLDÁSOK</a:t>
            </a:r>
          </a:p>
          <a:p>
            <a:r>
              <a:rPr lang="hu-HU" dirty="0"/>
              <a:t>INTEGRÁLTAN MŰKÖDŐ, PÉNZTÁRGÉPPEL, KÁRTYATERMINÁLLAL ÖSSZEKÖTT, INGYENES, EGYSZERŰ VERZIÓK IS</a:t>
            </a:r>
          </a:p>
          <a:p>
            <a:r>
              <a:rPr lang="hu-HU" dirty="0"/>
              <a:t>A SZOFTVERPIAC REAGÁLT AZ ÖNÖK IGÉNYEIRE, EGYRE TÖBB SZOFTVER KOMMUNIKÁL A PÉNZTÁRGÉPPEL</a:t>
            </a:r>
          </a:p>
          <a:p>
            <a:r>
              <a:rPr lang="hu-HU" b="1" dirty="0"/>
              <a:t>MINDEGYIKBEN KÖZÖS: MINDEN TERMÉKET EGYSZER FEL KELL VINNI</a:t>
            </a:r>
            <a:r>
              <a:rPr lang="hu-HU" dirty="0"/>
              <a:t>, BE KELL KATEGORIZÁLNI, ÉS A </a:t>
            </a:r>
            <a:r>
              <a:rPr lang="hu-HU" b="1" dirty="0"/>
              <a:t>SZOFTVEREN KERESZTÜL KELL ÉRTÉKESÍTENI, </a:t>
            </a:r>
            <a:r>
              <a:rPr lang="hu-HU" dirty="0"/>
              <a:t>AZ ADATKÜLDÉS MINDIG AUTOMATIKUS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246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KIT ÉRINT AZ NTAK ADATKÜLDÉS, VAGYIS A DIGITÁLIS ÁTÁLLÁS</a:t>
            </a:r>
          </a:p>
          <a:p>
            <a:r>
              <a:rPr lang="hu-HU" dirty="0"/>
              <a:t>ÉS PONTOSAN MIT IS JELENT EZT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97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ÉTTEREM, GYORSÉTTEREM, BÜFÉ, CUKRÁSZDA, KÁVÉZÓ, ITALÜZLET-BÁR, ZENÉS-TÁNCOS SZÓRAKOZÓHELY, ALKALMI VENDÉGLÁTÓ ÜZLET NTAK REGISZTRÁCIÓRA ÉS ADATSZOLGÁLTATÁSRA KÖTELEZETT</a:t>
            </a:r>
          </a:p>
          <a:p>
            <a:r>
              <a:rPr lang="hu-HU" dirty="0"/>
              <a:t>MUNKAHELYI, RENDEZVÉNYES, MOZGÓ CSAK REGISZTRÁL, NEM SZOLGÁLTAT ADATOT</a:t>
            </a:r>
          </a:p>
          <a:p>
            <a:r>
              <a:rPr lang="hu-HU" dirty="0"/>
              <a:t>NEM TEAOR, HANEM NYILVÁNTARTÁSBA VÉTEL ALAPJÁN, 11 TÍPUS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27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DIGITALIZÁCIÓ = SZOFTVERHASZNÁLAT</a:t>
            </a:r>
          </a:p>
          <a:p>
            <a:r>
              <a:rPr lang="hu-HU" dirty="0"/>
              <a:t>SOK VÁLLALKOZÁS MÁR MOST IS HASZNÁL SOKFÉLE SZOFTVERT</a:t>
            </a:r>
          </a:p>
          <a:p>
            <a:r>
              <a:rPr lang="hu-HU" dirty="0"/>
              <a:t>SZÁMLÁZÁSHOZ</a:t>
            </a:r>
          </a:p>
          <a:p>
            <a:r>
              <a:rPr lang="hu-HU" dirty="0"/>
              <a:t>RENDELÉSEK KEZELÉSÉHEZ</a:t>
            </a:r>
          </a:p>
          <a:p>
            <a:r>
              <a:rPr lang="hu-HU" dirty="0"/>
              <a:t>BESZERZÉSEK MENEDZSELÉSÉHEZ</a:t>
            </a:r>
          </a:p>
          <a:p>
            <a:r>
              <a:rPr lang="hu-HU" dirty="0"/>
              <a:t>TÖRZSVENDÉGEK ELÉRÉSÉHEZ</a:t>
            </a:r>
          </a:p>
          <a:p>
            <a:r>
              <a:rPr lang="hu-HU" dirty="0"/>
              <a:t>KÖNYVELÉSHEZ, RIPORTOKOHOZ, ANALITIKÁHOZ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02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AZ ADATSZOLGÁLTATÁSRA KIZÁRÓLAG AZ NTAK-KAL KOMMUNIKÁLNI KÉPES, AZ MTÜ ÁLTAL KIÁLLÍTOTT IGAZOLÁSSAL RENDELKEZŐ VENDÉGLÁTÓ SZOFTVEREK HASZNÁLHATÓAK. </a:t>
            </a:r>
          </a:p>
          <a:p>
            <a:r>
              <a:rPr lang="hu-HU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AZ ADATSZOLGÁLTATÁS MEGKEZDÉSE ELŐTT A VENDÉGLÁTÓ ÜZLET ÜZEMELTETŐJÉNEK FEL KELL KÉSZÍTENIE SAJÁT VENDÉGLÁTÓ SZOFTVERÉT AZ NTAK ADATSZOLGÁLTATÁSRA. </a:t>
            </a:r>
          </a:p>
          <a:p>
            <a:r>
              <a:rPr lang="hu-HU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EBBEN A FOLYAMATBAN A VÁLASZTOTT SZOFTVER GYÁRTÓJA, ÜZEMELTETŐJE TUD TÁMOGATÁST NYÚJTANI. </a:t>
            </a:r>
          </a:p>
          <a:p>
            <a:endParaRPr lang="hu-HU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r>
              <a:rPr lang="hu-HU" dirty="0"/>
              <a:t>HTTPS://INFO.NTAK.HU/VENDEGLATAS#SZOFTVEREK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2289-665C-412F-B29F-8A4480AACBF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4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E374648-05DE-ABF7-812A-71554A095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B93A594-B69E-01F1-E844-A8DE1379E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8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19F5BDE-8DB0-19D3-F655-1BFBCF5F0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Téglalap látható&#10;&#10;Automatikusan generált leírás">
            <a:extLst>
              <a:ext uri="{FF2B5EF4-FFF2-40B4-BE49-F238E27FC236}">
                <a16:creationId xmlns:a16="http://schemas.microsoft.com/office/drawing/2014/main" id="{0E7E123A-099E-199E-E91D-F20B0E3FB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FBB3E43-41E9-F0B1-C38C-44A71ACD7E6F}"/>
              </a:ext>
            </a:extLst>
          </p:cNvPr>
          <p:cNvSpPr/>
          <p:nvPr userDrawn="1"/>
        </p:nvSpPr>
        <p:spPr>
          <a:xfrm>
            <a:off x="7791450" y="-2"/>
            <a:ext cx="4399933" cy="685800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6" name="Kép helye 10">
            <a:extLst>
              <a:ext uri="{FF2B5EF4-FFF2-40B4-BE49-F238E27FC236}">
                <a16:creationId xmlns:a16="http://schemas.microsoft.com/office/drawing/2014/main" id="{B61D3D53-BE85-5EB1-F212-A15D0F4D3F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91450" y="0"/>
            <a:ext cx="4400550" cy="6857999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00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49BD114D-F9F4-252B-1A41-28A3F740B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298C6DC2-0CA0-27C2-2F89-7B520D5A689D}"/>
              </a:ext>
            </a:extLst>
          </p:cNvPr>
          <p:cNvSpPr/>
          <p:nvPr userDrawn="1"/>
        </p:nvSpPr>
        <p:spPr>
          <a:xfrm>
            <a:off x="666750" y="2419544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19CA632-2563-FAD7-6470-430197612FE3}"/>
              </a:ext>
            </a:extLst>
          </p:cNvPr>
          <p:cNvSpPr/>
          <p:nvPr userDrawn="1"/>
        </p:nvSpPr>
        <p:spPr>
          <a:xfrm>
            <a:off x="3342658" y="2419541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5A0EA69-B0E0-F68F-7D66-6DBE9805A682}"/>
              </a:ext>
            </a:extLst>
          </p:cNvPr>
          <p:cNvSpPr/>
          <p:nvPr userDrawn="1"/>
        </p:nvSpPr>
        <p:spPr>
          <a:xfrm>
            <a:off x="6022522" y="2419542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7" name="Kép helye 16">
            <a:extLst>
              <a:ext uri="{FF2B5EF4-FFF2-40B4-BE49-F238E27FC236}">
                <a16:creationId xmlns:a16="http://schemas.microsoft.com/office/drawing/2014/main" id="{BAD63A31-1A96-47F9-CEC5-AEACB85D4E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750" y="2419350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8" name="Kép helye 16">
            <a:extLst>
              <a:ext uri="{FF2B5EF4-FFF2-40B4-BE49-F238E27FC236}">
                <a16:creationId xmlns:a16="http://schemas.microsoft.com/office/drawing/2014/main" id="{C2F3CD48-D910-0DD2-5920-C9059432E1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5833" y="2419350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9" name="Kép helye 16">
            <a:extLst>
              <a:ext uri="{FF2B5EF4-FFF2-40B4-BE49-F238E27FC236}">
                <a16:creationId xmlns:a16="http://schemas.microsoft.com/office/drawing/2014/main" id="{C08C687D-70C1-313A-E21C-8BA6311AC0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6276" y="2419152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63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BCEC6D69-3B16-5B35-DEB9-053A36430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14" name="Médiafájl helye 11">
            <a:extLst>
              <a:ext uri="{FF2B5EF4-FFF2-40B4-BE49-F238E27FC236}">
                <a16:creationId xmlns:a16="http://schemas.microsoft.com/office/drawing/2014/main" id="{B5AD37AD-C765-D032-E3E2-0D89060F5BF8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3382963" y="1108075"/>
            <a:ext cx="2924175" cy="519747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9" name="Kép helye 16">
            <a:extLst>
              <a:ext uri="{FF2B5EF4-FFF2-40B4-BE49-F238E27FC236}">
                <a16:creationId xmlns:a16="http://schemas.microsoft.com/office/drawing/2014/main" id="{CA8588D8-7437-CBF7-EE6A-992C23ADA1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1841" y="4637655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1" name="Kép helye 16">
            <a:extLst>
              <a:ext uri="{FF2B5EF4-FFF2-40B4-BE49-F238E27FC236}">
                <a16:creationId xmlns:a16="http://schemas.microsoft.com/office/drawing/2014/main" id="{0C134E87-24BC-BEC5-72EE-DA1254E44B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391" y="4637654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2" name="Kép helye 16">
            <a:extLst>
              <a:ext uri="{FF2B5EF4-FFF2-40B4-BE49-F238E27FC236}">
                <a16:creationId xmlns:a16="http://schemas.microsoft.com/office/drawing/2014/main" id="{049E02B9-4525-2F34-1E66-338C37BBA4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12613" y="4637652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4" name="Kép helye 16">
            <a:extLst>
              <a:ext uri="{FF2B5EF4-FFF2-40B4-BE49-F238E27FC236}">
                <a16:creationId xmlns:a16="http://schemas.microsoft.com/office/drawing/2014/main" id="{B5F0D147-0D81-40BD-EB92-B335BF488B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41841" y="1108075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6" name="Kép helye 16">
            <a:extLst>
              <a:ext uri="{FF2B5EF4-FFF2-40B4-BE49-F238E27FC236}">
                <a16:creationId xmlns:a16="http://schemas.microsoft.com/office/drawing/2014/main" id="{B2640976-5A28-9914-4EC2-F8BA6A13A4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37391" y="1108074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7" name="Kép helye 16">
            <a:extLst>
              <a:ext uri="{FF2B5EF4-FFF2-40B4-BE49-F238E27FC236}">
                <a16:creationId xmlns:a16="http://schemas.microsoft.com/office/drawing/2014/main" id="{631E767E-FC78-4C85-7886-EC2D47A98A4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12613" y="1108072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9" name="Kép helye 16">
            <a:extLst>
              <a:ext uri="{FF2B5EF4-FFF2-40B4-BE49-F238E27FC236}">
                <a16:creationId xmlns:a16="http://schemas.microsoft.com/office/drawing/2014/main" id="{03A877B6-990B-67EF-F9EC-FC8EF78963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41841" y="2872858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0" name="Kép helye 16">
            <a:extLst>
              <a:ext uri="{FF2B5EF4-FFF2-40B4-BE49-F238E27FC236}">
                <a16:creationId xmlns:a16="http://schemas.microsoft.com/office/drawing/2014/main" id="{0F22E7C2-EBE9-0BD1-AEE9-22602F104A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37391" y="2872857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2" name="Kép helye 16">
            <a:extLst>
              <a:ext uri="{FF2B5EF4-FFF2-40B4-BE49-F238E27FC236}">
                <a16:creationId xmlns:a16="http://schemas.microsoft.com/office/drawing/2014/main" id="{03A7577D-3C0B-7611-A7C1-BDBD07C049C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12613" y="2872855"/>
            <a:ext cx="1660813" cy="165230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288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D32EEA94-81C6-8222-D268-46A647242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BB209726-9E4D-8C27-460D-E27FDFAF08DF}"/>
              </a:ext>
            </a:extLst>
          </p:cNvPr>
          <p:cNvSpPr/>
          <p:nvPr userDrawn="1"/>
        </p:nvSpPr>
        <p:spPr>
          <a:xfrm>
            <a:off x="525190" y="1128857"/>
            <a:ext cx="6850742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21" name="Kép helye 17">
            <a:extLst>
              <a:ext uri="{FF2B5EF4-FFF2-40B4-BE49-F238E27FC236}">
                <a16:creationId xmlns:a16="http://schemas.microsoft.com/office/drawing/2014/main" id="{FB08F3EA-A87E-3263-040B-FF0A2129F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102" y="1128713"/>
            <a:ext cx="6850424" cy="50101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4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26B1E984-60A0-A84C-04F5-B60DE41DA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0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ABE7010-AF59-5DD4-311E-292DF40AE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  <p:sp>
        <p:nvSpPr>
          <p:cNvPr id="5" name="Kép helye 17">
            <a:extLst>
              <a:ext uri="{FF2B5EF4-FFF2-40B4-BE49-F238E27FC236}">
                <a16:creationId xmlns:a16="http://schemas.microsoft.com/office/drawing/2014/main" id="{1584D766-BE8F-4C97-713E-A889542D8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15608"/>
            <a:ext cx="5316279" cy="4242391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208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6B9D6BBF-AFC9-52C9-96E6-50ECBDC23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3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3DEAA03D-53B0-6037-2982-37D9993AD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901FA602-EE89-BA05-714F-143E0C4C8D5B}"/>
              </a:ext>
            </a:extLst>
          </p:cNvPr>
          <p:cNvSpPr/>
          <p:nvPr userDrawn="1"/>
        </p:nvSpPr>
        <p:spPr>
          <a:xfrm>
            <a:off x="0" y="-2"/>
            <a:ext cx="4399933" cy="685800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4" name="Kép helye 10">
            <a:extLst>
              <a:ext uri="{FF2B5EF4-FFF2-40B4-BE49-F238E27FC236}">
                <a16:creationId xmlns:a16="http://schemas.microsoft.com/office/drawing/2014/main" id="{9EEFD7B4-70F3-E5A2-AE0E-7988045A53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00550" cy="6857999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30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5254973-D2DD-1291-4F72-185802F70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7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1A5685BE-F28D-8EF8-D865-2ADAC1F4B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A4028B96-C31A-6DCE-8965-1DE9B7E03383}"/>
              </a:ext>
            </a:extLst>
          </p:cNvPr>
          <p:cNvSpPr/>
          <p:nvPr userDrawn="1"/>
        </p:nvSpPr>
        <p:spPr>
          <a:xfrm>
            <a:off x="525190" y="1128857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D7536EF-38EF-B69E-A357-50B4A97FB5CE}"/>
              </a:ext>
            </a:extLst>
          </p:cNvPr>
          <p:cNvSpPr/>
          <p:nvPr userDrawn="1"/>
        </p:nvSpPr>
        <p:spPr>
          <a:xfrm>
            <a:off x="3670172" y="1128857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C61932C-6433-199A-16F7-0187DC101DE3}"/>
              </a:ext>
            </a:extLst>
          </p:cNvPr>
          <p:cNvSpPr/>
          <p:nvPr userDrawn="1"/>
        </p:nvSpPr>
        <p:spPr>
          <a:xfrm>
            <a:off x="6814928" y="1128244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10" name="Médiafájl helye 9">
            <a:extLst>
              <a:ext uri="{FF2B5EF4-FFF2-40B4-BE49-F238E27FC236}">
                <a16:creationId xmlns:a16="http://schemas.microsoft.com/office/drawing/2014/main" id="{CDC9F8D7-5C0E-71FD-0524-DF798EA487F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25463" y="1128713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3" name="Médiafájl helye 9">
            <a:extLst>
              <a:ext uri="{FF2B5EF4-FFF2-40B4-BE49-F238E27FC236}">
                <a16:creationId xmlns:a16="http://schemas.microsoft.com/office/drawing/2014/main" id="{DB5E8E39-B68E-B383-DDA5-36759B3CF44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69946" y="1128713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4" name="Médiafájl helye 9">
            <a:extLst>
              <a:ext uri="{FF2B5EF4-FFF2-40B4-BE49-F238E27FC236}">
                <a16:creationId xmlns:a16="http://schemas.microsoft.com/office/drawing/2014/main" id="{EF8466FD-C192-991E-4AE0-4C7B21DE2A13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814429" y="1128244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024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446B76A9-9EB9-3B9C-35F1-B948DB68A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723598B-47C4-BA11-65D1-356D3CDDD167}"/>
              </a:ext>
            </a:extLst>
          </p:cNvPr>
          <p:cNvSpPr/>
          <p:nvPr userDrawn="1"/>
        </p:nvSpPr>
        <p:spPr>
          <a:xfrm>
            <a:off x="525190" y="1128857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5743F5B-B3C9-7C14-C57D-69E260CC8C84}"/>
              </a:ext>
            </a:extLst>
          </p:cNvPr>
          <p:cNvSpPr/>
          <p:nvPr userDrawn="1"/>
        </p:nvSpPr>
        <p:spPr>
          <a:xfrm>
            <a:off x="3670172" y="1128857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9A07AB2-FCF8-DEC1-E68F-51F4B4AD050D}"/>
              </a:ext>
            </a:extLst>
          </p:cNvPr>
          <p:cNvSpPr/>
          <p:nvPr userDrawn="1"/>
        </p:nvSpPr>
        <p:spPr>
          <a:xfrm>
            <a:off x="6814928" y="1128244"/>
            <a:ext cx="2983007" cy="5009393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/>
              <a:t>  </a:t>
            </a:r>
          </a:p>
        </p:txBody>
      </p:sp>
      <p:sp>
        <p:nvSpPr>
          <p:cNvPr id="11" name="Kép helye 10">
            <a:extLst>
              <a:ext uri="{FF2B5EF4-FFF2-40B4-BE49-F238E27FC236}">
                <a16:creationId xmlns:a16="http://schemas.microsoft.com/office/drawing/2014/main" id="{9E8EEFB7-E17C-CE1F-C72B-6FB07A829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463" y="1128713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2" name="Kép helye 10">
            <a:extLst>
              <a:ext uri="{FF2B5EF4-FFF2-40B4-BE49-F238E27FC236}">
                <a16:creationId xmlns:a16="http://schemas.microsoft.com/office/drawing/2014/main" id="{110A22AB-0A0A-30E7-2378-A3FB50FABD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9946" y="1128713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3" name="Kép helye 10">
            <a:extLst>
              <a:ext uri="{FF2B5EF4-FFF2-40B4-BE49-F238E27FC236}">
                <a16:creationId xmlns:a16="http://schemas.microsoft.com/office/drawing/2014/main" id="{5D5D8632-E162-C6B7-DE40-D11C8EBB7C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14429" y="1128713"/>
            <a:ext cx="2982912" cy="500856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509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C78B21DB-5B54-A10A-D04E-214B085C0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Ábra 8">
            <a:extLst>
              <a:ext uri="{FF2B5EF4-FFF2-40B4-BE49-F238E27FC236}">
                <a16:creationId xmlns:a16="http://schemas.microsoft.com/office/drawing/2014/main" id="{51F8EDF0-89A6-E43D-AE12-6DF35117F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6" y="0"/>
            <a:ext cx="12189487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52D29C3-D51C-1A15-A8C7-E5D63FC67808}"/>
              </a:ext>
            </a:extLst>
          </p:cNvPr>
          <p:cNvSpPr/>
          <p:nvPr userDrawn="1"/>
        </p:nvSpPr>
        <p:spPr>
          <a:xfrm>
            <a:off x="889207" y="1055301"/>
            <a:ext cx="6997512" cy="4747415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5" name="Médiafájl helye 4">
            <a:extLst>
              <a:ext uri="{FF2B5EF4-FFF2-40B4-BE49-F238E27FC236}">
                <a16:creationId xmlns:a16="http://schemas.microsoft.com/office/drawing/2014/main" id="{FD18BA5F-EFBE-B721-CB8B-10DC10E6130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89000" y="1055687"/>
            <a:ext cx="6997700" cy="47466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095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ép 34">
            <a:extLst>
              <a:ext uri="{FF2B5EF4-FFF2-40B4-BE49-F238E27FC236}">
                <a16:creationId xmlns:a16="http://schemas.microsoft.com/office/drawing/2014/main" id="{77A806B1-5E73-13FD-6688-E327EF7AF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3450B1F0-EB56-3169-660F-B1F586626767}"/>
              </a:ext>
            </a:extLst>
          </p:cNvPr>
          <p:cNvSpPr/>
          <p:nvPr userDrawn="1"/>
        </p:nvSpPr>
        <p:spPr>
          <a:xfrm>
            <a:off x="3861007" y="986246"/>
            <a:ext cx="3442996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427FE57-7D67-6848-69BA-34AFE2EB6DCF}"/>
              </a:ext>
            </a:extLst>
          </p:cNvPr>
          <p:cNvSpPr/>
          <p:nvPr userDrawn="1"/>
        </p:nvSpPr>
        <p:spPr>
          <a:xfrm>
            <a:off x="7444584" y="986246"/>
            <a:ext cx="4137816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D9AC2C7-9F17-A3CC-4845-ED03DED9CCAB}"/>
              </a:ext>
            </a:extLst>
          </p:cNvPr>
          <p:cNvSpPr/>
          <p:nvPr userDrawn="1"/>
        </p:nvSpPr>
        <p:spPr>
          <a:xfrm>
            <a:off x="3861007" y="3429000"/>
            <a:ext cx="4137816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C1F4CA4-1175-BB30-A94C-C2918E019927}"/>
              </a:ext>
            </a:extLst>
          </p:cNvPr>
          <p:cNvSpPr/>
          <p:nvPr userDrawn="1"/>
        </p:nvSpPr>
        <p:spPr>
          <a:xfrm>
            <a:off x="8139404" y="3429000"/>
            <a:ext cx="3442996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31" name="Kép helye 13">
            <a:extLst>
              <a:ext uri="{FF2B5EF4-FFF2-40B4-BE49-F238E27FC236}">
                <a16:creationId xmlns:a16="http://schemas.microsoft.com/office/drawing/2014/main" id="{64494BAB-1FA7-71B2-9279-B5AC1C23C4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0800" y="985838"/>
            <a:ext cx="3443288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2" name="Kép helye 15">
            <a:extLst>
              <a:ext uri="{FF2B5EF4-FFF2-40B4-BE49-F238E27FC236}">
                <a16:creationId xmlns:a16="http://schemas.microsoft.com/office/drawing/2014/main" id="{299292CF-D1BC-7514-E056-FEB5614974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5375" y="985838"/>
            <a:ext cx="4137025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3" name="Kép helye 17">
            <a:extLst>
              <a:ext uri="{FF2B5EF4-FFF2-40B4-BE49-F238E27FC236}">
                <a16:creationId xmlns:a16="http://schemas.microsoft.com/office/drawing/2014/main" id="{2F1374A3-751A-19C4-A117-62D343953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0800" y="3429000"/>
            <a:ext cx="4137025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4" name="Kép helye 19">
            <a:extLst>
              <a:ext uri="{FF2B5EF4-FFF2-40B4-BE49-F238E27FC236}">
                <a16:creationId xmlns:a16="http://schemas.microsoft.com/office/drawing/2014/main" id="{0FA330BA-8157-EB26-F79E-4DC556A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9113" y="3429000"/>
            <a:ext cx="3443287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37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BF888EC2-1CBC-BCB8-7232-F5253C46F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2FDEA6D4-826C-2098-F0F0-FD4765162C55}"/>
              </a:ext>
            </a:extLst>
          </p:cNvPr>
          <p:cNvSpPr/>
          <p:nvPr userDrawn="1"/>
        </p:nvSpPr>
        <p:spPr>
          <a:xfrm>
            <a:off x="536781" y="986246"/>
            <a:ext cx="7721393" cy="4747415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2" name="Kép helye 9">
            <a:extLst>
              <a:ext uri="{FF2B5EF4-FFF2-40B4-BE49-F238E27FC236}">
                <a16:creationId xmlns:a16="http://schemas.microsoft.com/office/drawing/2014/main" id="{3295ED79-E8EA-ECAE-6EE5-2940BE8FBA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575" y="985838"/>
            <a:ext cx="7721600" cy="474821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52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E0CB904-2D04-7B60-07C8-DE20F757E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BC1A9BEF-63ED-62A9-A08F-722A7FD406CE}"/>
              </a:ext>
            </a:extLst>
          </p:cNvPr>
          <p:cNvSpPr/>
          <p:nvPr userDrawn="1"/>
        </p:nvSpPr>
        <p:spPr>
          <a:xfrm>
            <a:off x="7791450" y="-2"/>
            <a:ext cx="4399933" cy="685800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3" name="Kép helye 10">
            <a:extLst>
              <a:ext uri="{FF2B5EF4-FFF2-40B4-BE49-F238E27FC236}">
                <a16:creationId xmlns:a16="http://schemas.microsoft.com/office/drawing/2014/main" id="{BAA55109-45DA-D763-C9F9-23C6DD840B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91450" y="0"/>
            <a:ext cx="4400550" cy="6857999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659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BE4093F-4C45-FB9E-7BAA-B74E8CEDD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C4D6C81-89A0-2778-BEDE-2192B374FD5F}"/>
              </a:ext>
            </a:extLst>
          </p:cNvPr>
          <p:cNvSpPr/>
          <p:nvPr userDrawn="1"/>
        </p:nvSpPr>
        <p:spPr>
          <a:xfrm>
            <a:off x="7791450" y="-2"/>
            <a:ext cx="4399933" cy="685800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6" name="Kép helye 10">
            <a:extLst>
              <a:ext uri="{FF2B5EF4-FFF2-40B4-BE49-F238E27FC236}">
                <a16:creationId xmlns:a16="http://schemas.microsoft.com/office/drawing/2014/main" id="{7C259CAD-0999-6F09-CA5F-EEEDC17D0E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91450" y="0"/>
            <a:ext cx="4400550" cy="6857999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314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A0DDF03C-2C39-7AF6-32BD-5604174D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34F9AC2-9D3C-7937-A75D-DD91C099AFF0}"/>
              </a:ext>
            </a:extLst>
          </p:cNvPr>
          <p:cNvSpPr/>
          <p:nvPr userDrawn="1"/>
        </p:nvSpPr>
        <p:spPr>
          <a:xfrm>
            <a:off x="666750" y="2419544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69D4171-809C-BE06-7150-FF8F47F5E8A0}"/>
              </a:ext>
            </a:extLst>
          </p:cNvPr>
          <p:cNvSpPr/>
          <p:nvPr userDrawn="1"/>
        </p:nvSpPr>
        <p:spPr>
          <a:xfrm>
            <a:off x="3342658" y="2419541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94A7699-43F9-DC91-C3A3-0052EAA2939E}"/>
              </a:ext>
            </a:extLst>
          </p:cNvPr>
          <p:cNvSpPr/>
          <p:nvPr userDrawn="1"/>
        </p:nvSpPr>
        <p:spPr>
          <a:xfrm>
            <a:off x="6022522" y="2419542"/>
            <a:ext cx="2009775" cy="2304661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21" name="Kép helye 16">
            <a:extLst>
              <a:ext uri="{FF2B5EF4-FFF2-40B4-BE49-F238E27FC236}">
                <a16:creationId xmlns:a16="http://schemas.microsoft.com/office/drawing/2014/main" id="{AE7A8992-36AA-CDE9-5B77-509D58E79C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750" y="2419350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2" name="Kép helye 16">
            <a:extLst>
              <a:ext uri="{FF2B5EF4-FFF2-40B4-BE49-F238E27FC236}">
                <a16:creationId xmlns:a16="http://schemas.microsoft.com/office/drawing/2014/main" id="{13FBF1CA-FD14-A80E-FACC-78FF74B879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5833" y="2419350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3" name="Kép helye 16">
            <a:extLst>
              <a:ext uri="{FF2B5EF4-FFF2-40B4-BE49-F238E27FC236}">
                <a16:creationId xmlns:a16="http://schemas.microsoft.com/office/drawing/2014/main" id="{1B9A7864-F262-44B4-D55A-11BEFA4F8F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6276" y="2419152"/>
            <a:ext cx="2006600" cy="23050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89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58223B6D-2B2B-3B85-ACAF-A5BCA47B0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" y="0"/>
            <a:ext cx="12190766" cy="685800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8464609D-34D4-0E70-4102-B13EDF72F8F8}"/>
              </a:ext>
            </a:extLst>
          </p:cNvPr>
          <p:cNvSpPr/>
          <p:nvPr userDrawn="1"/>
        </p:nvSpPr>
        <p:spPr>
          <a:xfrm>
            <a:off x="3917290" y="986246"/>
            <a:ext cx="7721393" cy="4747415"/>
          </a:xfrm>
          <a:prstGeom prst="rect">
            <a:avLst/>
          </a:prstGeom>
          <a:gradFill flip="none" rotWithShape="1">
            <a:gsLst>
              <a:gs pos="0">
                <a:srgbClr val="A51979"/>
              </a:gs>
              <a:gs pos="100000">
                <a:srgbClr val="150E2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/>
          </a:p>
        </p:txBody>
      </p:sp>
      <p:sp>
        <p:nvSpPr>
          <p:cNvPr id="10" name="Kép helye 9">
            <a:extLst>
              <a:ext uri="{FF2B5EF4-FFF2-40B4-BE49-F238E27FC236}">
                <a16:creationId xmlns:a16="http://schemas.microsoft.com/office/drawing/2014/main" id="{4BEE9B84-988C-1953-47A2-BDE655FC80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7084" y="985838"/>
            <a:ext cx="7721600" cy="474821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64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1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4" r:id="rId3"/>
    <p:sldLayoutId id="2147483650" r:id="rId4"/>
    <p:sldLayoutId id="2147483651" r:id="rId5"/>
    <p:sldLayoutId id="2147483652" r:id="rId6"/>
    <p:sldLayoutId id="2147483665" r:id="rId7"/>
    <p:sldLayoutId id="2147483653" r:id="rId8"/>
    <p:sldLayoutId id="2147483654" r:id="rId9"/>
    <p:sldLayoutId id="2147483655" r:id="rId10"/>
    <p:sldLayoutId id="2147483656" r:id="rId11"/>
    <p:sldLayoutId id="2147483666" r:id="rId12"/>
    <p:sldLayoutId id="2147483657" r:id="rId13"/>
    <p:sldLayoutId id="2147483662" r:id="rId14"/>
    <p:sldLayoutId id="2147483658" r:id="rId15"/>
    <p:sldLayoutId id="2147483659" r:id="rId16"/>
    <p:sldLayoutId id="2147483668" r:id="rId17"/>
    <p:sldLayoutId id="2147483667" r:id="rId18"/>
    <p:sldLayoutId id="2147483660" r:id="rId19"/>
    <p:sldLayoutId id="2147483663" r:id="rId20"/>
    <p:sldLayoutId id="2147483670" r:id="rId21"/>
    <p:sldLayoutId id="214748364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BBD6D5E-87B5-DF5C-F382-161FDDAA7CF3}"/>
              </a:ext>
            </a:extLst>
          </p:cNvPr>
          <p:cNvSpPr txBox="1"/>
          <p:nvPr/>
        </p:nvSpPr>
        <p:spPr>
          <a:xfrm>
            <a:off x="607083" y="1929975"/>
            <a:ext cx="109959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-18"/>
              </a:rPr>
              <a:t>PINCÉRBLOKKTÓL A SZOFTVERIG </a:t>
            </a:r>
          </a:p>
          <a:p>
            <a:endParaRPr lang="hu-HU" sz="6600" b="1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-18"/>
            </a:endParaRPr>
          </a:p>
          <a:p>
            <a:r>
              <a:rPr lang="hu-HU" sz="40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-18"/>
              </a:rPr>
              <a:t>NTAK ÉS ADATOK A VENDÉGLÁTÁSBAN </a:t>
            </a:r>
          </a:p>
        </p:txBody>
      </p:sp>
    </p:spTree>
    <p:extLst>
      <p:ext uri="{BB962C8B-B14F-4D97-AF65-F5344CB8AC3E}">
        <p14:creationId xmlns:p14="http://schemas.microsoft.com/office/powerpoint/2010/main" val="363446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D7D66E3-0359-32C5-3649-1360E70E43C8}"/>
              </a:ext>
            </a:extLst>
          </p:cNvPr>
          <p:cNvSpPr txBox="1"/>
          <p:nvPr/>
        </p:nvSpPr>
        <p:spPr>
          <a:xfrm>
            <a:off x="0" y="799855"/>
            <a:ext cx="48026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800" b="1" dirty="0">
                <a:solidFill>
                  <a:schemeClr val="bg1"/>
                </a:solidFill>
                <a:latin typeface="Montserrat" panose="00000500000000000000" pitchFamily="50" charset="-18"/>
              </a:rPr>
              <a:t>INGYENES VENDÉGEM VENDÉGLÁTÁS SZOFTVER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530546-B3E7-A20F-9D49-84FFBF35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76" y="967672"/>
            <a:ext cx="7699032" cy="492265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E6052F5-908C-0688-2BCE-AB6548F0F651}"/>
              </a:ext>
            </a:extLst>
          </p:cNvPr>
          <p:cNvSpPr txBox="1"/>
          <p:nvPr/>
        </p:nvSpPr>
        <p:spPr>
          <a:xfrm>
            <a:off x="-1" y="3828224"/>
            <a:ext cx="365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Montserrat" panose="00000500000000000000" pitchFamily="50" charset="-18"/>
              </a:rPr>
              <a:t>12-50 MILLIÓ FT </a:t>
            </a:r>
          </a:p>
          <a:p>
            <a:r>
              <a:rPr lang="hu-HU" sz="3200" b="1" dirty="0">
                <a:solidFill>
                  <a:schemeClr val="bg1"/>
                </a:solidFill>
                <a:latin typeface="Montserrat" panose="00000500000000000000" pitchFamily="50" charset="-18"/>
              </a:rPr>
              <a:t>KÖZÖTT </a:t>
            </a:r>
          </a:p>
          <a:p>
            <a:endParaRPr lang="hu-HU" sz="32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0714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C71ACC7-87DB-6870-D023-6DCE30B91CB7}"/>
              </a:ext>
            </a:extLst>
          </p:cNvPr>
          <p:cNvSpPr txBox="1"/>
          <p:nvPr/>
        </p:nvSpPr>
        <p:spPr>
          <a:xfrm>
            <a:off x="5201131" y="2705173"/>
            <a:ext cx="51740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MI A  </a:t>
            </a:r>
          </a:p>
          <a:p>
            <a:r>
              <a:rPr lang="hu-HU" sz="8800" b="1" dirty="0">
                <a:solidFill>
                  <a:schemeClr val="bg1"/>
                </a:solidFill>
                <a:latin typeface="Montserrat" panose="00000500000000000000" pitchFamily="50" charset="-18"/>
                <a:cs typeface="Poppins ExtraLight" panose="00000300000000000000" pitchFamily="2" charset="-18"/>
              </a:rPr>
              <a:t>JÖVŐ?</a:t>
            </a: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9C2344CB-EB97-18BB-32A1-ABB7DC54C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130" y="1451343"/>
            <a:ext cx="1481443" cy="859237"/>
          </a:xfrm>
          <a:prstGeom prst="rect">
            <a:avLst/>
          </a:prstGeom>
        </p:spPr>
      </p:pic>
      <p:pic>
        <p:nvPicPr>
          <p:cNvPr id="6" name="Kép helye 5" descr="A képen lézer, lámpa látható&#10;&#10;Automatikusan generált leírás">
            <a:extLst>
              <a:ext uri="{FF2B5EF4-FFF2-40B4-BE49-F238E27FC236}">
                <a16:creationId xmlns:a16="http://schemas.microsoft.com/office/drawing/2014/main" id="{01D2BA30-34F0-48C6-B3C9-978CCE9B5E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7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601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D7D66E3-0359-32C5-3649-1360E70E43C8}"/>
              </a:ext>
            </a:extLst>
          </p:cNvPr>
          <p:cNvSpPr txBox="1"/>
          <p:nvPr/>
        </p:nvSpPr>
        <p:spPr>
          <a:xfrm>
            <a:off x="4708" y="2449285"/>
            <a:ext cx="39912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800" b="1" dirty="0">
                <a:solidFill>
                  <a:schemeClr val="bg1"/>
                </a:solidFill>
                <a:latin typeface="Montserrat" panose="00000500000000000000" pitchFamily="50" charset="-18"/>
              </a:rPr>
              <a:t>SZÁLLÁS</a:t>
            </a:r>
          </a:p>
          <a:p>
            <a:r>
              <a:rPr lang="hu-HU" sz="3800" b="1" dirty="0">
                <a:solidFill>
                  <a:schemeClr val="bg1"/>
                </a:solidFill>
                <a:latin typeface="Montserrat" panose="00000500000000000000" pitchFamily="50" charset="-18"/>
              </a:rPr>
              <a:t>VENDÉGLÁTÁS ATTRAKCIÓ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0E4E6D9-1E28-4773-DDAA-4D20FE1A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534" y="2093270"/>
            <a:ext cx="1299571" cy="1299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8" descr="Kép">
            <a:extLst>
              <a:ext uri="{FF2B5EF4-FFF2-40B4-BE49-F238E27FC236}">
                <a16:creationId xmlns:a16="http://schemas.microsoft.com/office/drawing/2014/main" id="{2F074623-C14A-35C3-8CEA-E0B2BDE1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73" y="2093270"/>
            <a:ext cx="1279345" cy="12793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014B715-6080-6C6D-6960-547F9C9B8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440" y="3828224"/>
            <a:ext cx="1305455" cy="13054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Nyíl: szalag, jobbra mutató 7">
            <a:extLst>
              <a:ext uri="{FF2B5EF4-FFF2-40B4-BE49-F238E27FC236}">
                <a16:creationId xmlns:a16="http://schemas.microsoft.com/office/drawing/2014/main" id="{41D8D951-0CEA-3022-7ED7-957C4549DC10}"/>
              </a:ext>
            </a:extLst>
          </p:cNvPr>
          <p:cNvSpPr/>
          <p:nvPr/>
        </p:nvSpPr>
        <p:spPr>
          <a:xfrm rot="5227629">
            <a:off x="7451408" y="678450"/>
            <a:ext cx="731520" cy="2118124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" name="Nyíl: szalag, jobbra mutató 8">
            <a:extLst>
              <a:ext uri="{FF2B5EF4-FFF2-40B4-BE49-F238E27FC236}">
                <a16:creationId xmlns:a16="http://schemas.microsoft.com/office/drawing/2014/main" id="{74CE45A1-5708-489F-900D-7BCDBE7FC4AD}"/>
              </a:ext>
            </a:extLst>
          </p:cNvPr>
          <p:cNvSpPr/>
          <p:nvPr/>
        </p:nvSpPr>
        <p:spPr>
          <a:xfrm rot="19276407">
            <a:off x="5730241" y="3461137"/>
            <a:ext cx="731520" cy="2118124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Nyíl: szalag, jobbra mutató 9">
            <a:extLst>
              <a:ext uri="{FF2B5EF4-FFF2-40B4-BE49-F238E27FC236}">
                <a16:creationId xmlns:a16="http://schemas.microsoft.com/office/drawing/2014/main" id="{72C58411-4913-7220-8FA3-5CA0BFF00980}"/>
              </a:ext>
            </a:extLst>
          </p:cNvPr>
          <p:cNvSpPr/>
          <p:nvPr/>
        </p:nvSpPr>
        <p:spPr>
          <a:xfrm rot="13349053">
            <a:off x="9360784" y="3483575"/>
            <a:ext cx="731520" cy="2118124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076418-5610-F59B-E08F-10C9741ABA01}"/>
              </a:ext>
            </a:extLst>
          </p:cNvPr>
          <p:cNvSpPr txBox="1"/>
          <p:nvPr/>
        </p:nvSpPr>
        <p:spPr>
          <a:xfrm>
            <a:off x="347390" y="75990"/>
            <a:ext cx="11844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ADATELEMZÉS, ADATVISSZAMUTATÁS</a:t>
            </a:r>
          </a:p>
        </p:txBody>
      </p:sp>
    </p:spTree>
    <p:extLst>
      <p:ext uri="{BB962C8B-B14F-4D97-AF65-F5344CB8AC3E}">
        <p14:creationId xmlns:p14="http://schemas.microsoft.com/office/powerpoint/2010/main" val="269454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E32BF538-C597-81B1-EE01-AB4A38E58785}"/>
              </a:ext>
            </a:extLst>
          </p:cNvPr>
          <p:cNvSpPr txBox="1"/>
          <p:nvPr/>
        </p:nvSpPr>
        <p:spPr>
          <a:xfrm>
            <a:off x="1070071" y="2497134"/>
            <a:ext cx="103041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8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-18"/>
              </a:rPr>
              <a:t>KÖSZÖNÖM A FIGYELMET!</a:t>
            </a:r>
          </a:p>
        </p:txBody>
      </p:sp>
      <p:pic>
        <p:nvPicPr>
          <p:cNvPr id="2" name="Ábra 1">
            <a:extLst>
              <a:ext uri="{FF2B5EF4-FFF2-40B4-BE49-F238E27FC236}">
                <a16:creationId xmlns:a16="http://schemas.microsoft.com/office/drawing/2014/main" id="{F750784A-4588-EFF4-BE86-72DC1EDA6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5426" y="803090"/>
            <a:ext cx="14287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574CCFCA-DFB0-B07D-3050-72A606EC284B}"/>
              </a:ext>
            </a:extLst>
          </p:cNvPr>
          <p:cNvSpPr txBox="1"/>
          <p:nvPr/>
        </p:nvSpPr>
        <p:spPr>
          <a:xfrm>
            <a:off x="3187920" y="4620338"/>
            <a:ext cx="42303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2" charset="-18"/>
              </a:rPr>
              <a:t>MI AZ </a:t>
            </a:r>
          </a:p>
          <a:p>
            <a:r>
              <a:rPr lang="hu-HU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NTAK?</a:t>
            </a:r>
          </a:p>
        </p:txBody>
      </p:sp>
      <p:pic>
        <p:nvPicPr>
          <p:cNvPr id="2" name="Ábra 1">
            <a:extLst>
              <a:ext uri="{FF2B5EF4-FFF2-40B4-BE49-F238E27FC236}">
                <a16:creationId xmlns:a16="http://schemas.microsoft.com/office/drawing/2014/main" id="{676B32A2-9E67-6690-31D8-D0C7D42F8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306" y="377788"/>
            <a:ext cx="1428750" cy="828675"/>
          </a:xfrm>
          <a:prstGeom prst="rect">
            <a:avLst/>
          </a:prstGeom>
        </p:spPr>
      </p:pic>
      <p:pic>
        <p:nvPicPr>
          <p:cNvPr id="6" name="Kép helye 5" descr="A képen szöveg, busz látható&#10;&#10;Automatikusan generált leírás">
            <a:extLst>
              <a:ext uri="{FF2B5EF4-FFF2-40B4-BE49-F238E27FC236}">
                <a16:creationId xmlns:a16="http://schemas.microsoft.com/office/drawing/2014/main" id="{85C44572-143B-F681-2D11-80C99F561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r="12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689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D2F0517-07BB-53D1-06B1-15FE5958781E}"/>
              </a:ext>
            </a:extLst>
          </p:cNvPr>
          <p:cNvSpPr txBox="1"/>
          <p:nvPr/>
        </p:nvSpPr>
        <p:spPr>
          <a:xfrm>
            <a:off x="1759974" y="249188"/>
            <a:ext cx="694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>
                    <a:lumMod val="95000"/>
                  </a:schemeClr>
                </a:solidFill>
                <a:effectLst/>
                <a:latin typeface="Montserrat" panose="00000500000000000000" pitchFamily="50" charset="-18"/>
                <a:ea typeface="Calibri" panose="020F0502020204030204" pitchFamily="34" charset="0"/>
              </a:rPr>
              <a:t>NEMZETI TURISZTIKAI ADATSZOLGÁLTATÓ KÖZPONT</a:t>
            </a:r>
            <a:endParaRPr lang="hu-HU" b="1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-18"/>
            </a:endParaRPr>
          </a:p>
        </p:txBody>
      </p:sp>
      <p:pic>
        <p:nvPicPr>
          <p:cNvPr id="17" name="Kép helye 16" descr="A képen fedett pályás, padló, mennyezet látható&#10;&#10;Automatikusan generált leírás">
            <a:extLst>
              <a:ext uri="{FF2B5EF4-FFF2-40B4-BE49-F238E27FC236}">
                <a16:creationId xmlns:a16="http://schemas.microsoft.com/office/drawing/2014/main" id="{DA117838-5BAE-8B28-7E21-9418367441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386357" y="1128713"/>
            <a:ext cx="3113265" cy="5008562"/>
          </a:xfr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A17B08B2-318E-FA77-9EEA-5299E61E3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16" y="143873"/>
            <a:ext cx="1046861" cy="607180"/>
          </a:xfrm>
          <a:prstGeom prst="rect">
            <a:avLst/>
          </a:prstGeom>
        </p:spPr>
      </p:pic>
      <p:pic>
        <p:nvPicPr>
          <p:cNvPr id="2" name="Kép helye 11" descr="A képen étel, tányér, fehér, edény látható&#10;&#10;Automatikusan generált leírás">
            <a:extLst>
              <a:ext uri="{FF2B5EF4-FFF2-40B4-BE49-F238E27FC236}">
                <a16:creationId xmlns:a16="http://schemas.microsoft.com/office/drawing/2014/main" id="{FEBD2902-BD70-95FC-03A0-C9B05A6DF6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r="30277" b="3892"/>
          <a:stretch/>
        </p:blipFill>
        <p:spPr>
          <a:xfrm>
            <a:off x="6810755" y="1128713"/>
            <a:ext cx="3091528" cy="5008562"/>
          </a:xfrm>
          <a:prstGeom prst="rect">
            <a:avLst/>
          </a:prstGeom>
        </p:spPr>
      </p:pic>
      <p:pic>
        <p:nvPicPr>
          <p:cNvPr id="6" name="MTU_Hyperlapse_Szechenyi_Gyogyfurdo_NO_MUSIC_916_H264_16Mbps">
            <a:hlinkClick r:id="" action="ppaction://media"/>
            <a:extLst>
              <a:ext uri="{FF2B5EF4-FFF2-40B4-BE49-F238E27FC236}">
                <a16:creationId xmlns:a16="http://schemas.microsoft.com/office/drawing/2014/main" id="{F8931DC9-5093-0B82-6934-449631F2F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-373" t="2777" r="-3268" b="2775"/>
          <a:stretch/>
        </p:blipFill>
        <p:spPr>
          <a:xfrm>
            <a:off x="3638728" y="1128713"/>
            <a:ext cx="3091528" cy="500856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971ED1E-9BF5-4160-BE7F-CC2C46483F62}"/>
              </a:ext>
            </a:extLst>
          </p:cNvPr>
          <p:cNvSpPr txBox="1"/>
          <p:nvPr/>
        </p:nvSpPr>
        <p:spPr>
          <a:xfrm>
            <a:off x="-42401" y="5121612"/>
            <a:ext cx="397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SZÁLLÁSHELYEK</a:t>
            </a:r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</a:rPr>
              <a:t> 2019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335045C-8BF0-C873-BD82-C6FE5894D525}"/>
              </a:ext>
            </a:extLst>
          </p:cNvPr>
          <p:cNvSpPr txBox="1"/>
          <p:nvPr/>
        </p:nvSpPr>
        <p:spPr>
          <a:xfrm>
            <a:off x="6745579" y="5247072"/>
            <a:ext cx="32218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VENDÉGLÁTÁS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2023</a:t>
            </a:r>
          </a:p>
          <a:p>
            <a:pPr algn="ctr"/>
            <a:endParaRPr lang="hu-HU" sz="3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922E44E-01F1-83F5-8DE0-6B6C0EF2A2FB}"/>
              </a:ext>
            </a:extLst>
          </p:cNvPr>
          <p:cNvSpPr txBox="1"/>
          <p:nvPr/>
        </p:nvSpPr>
        <p:spPr>
          <a:xfrm>
            <a:off x="3360517" y="5183168"/>
            <a:ext cx="3450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ATTRAKCIÓK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556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áltanál? így áll a forint hétfő reggel - Haszon">
            <a:extLst>
              <a:ext uri="{FF2B5EF4-FFF2-40B4-BE49-F238E27FC236}">
                <a16:creationId xmlns:a16="http://schemas.microsoft.com/office/drawing/2014/main" id="{94039B39-41D7-5F42-6593-C0F7C2BCF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r="9868" b="21350"/>
          <a:stretch/>
        </p:blipFill>
        <p:spPr bwMode="auto">
          <a:xfrm>
            <a:off x="525463" y="1132114"/>
            <a:ext cx="9271878" cy="50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E8C1F2FC-C326-41B6-001C-14C5E416C38D}"/>
              </a:ext>
            </a:extLst>
          </p:cNvPr>
          <p:cNvSpPr/>
          <p:nvPr/>
        </p:nvSpPr>
        <p:spPr>
          <a:xfrm>
            <a:off x="525463" y="4016829"/>
            <a:ext cx="2982912" cy="2119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100M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FELETT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</a:rPr>
              <a:t>2023.07.01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66B0632-387F-1036-F2F6-F60E1D51C010}"/>
              </a:ext>
            </a:extLst>
          </p:cNvPr>
          <p:cNvSpPr/>
          <p:nvPr/>
        </p:nvSpPr>
        <p:spPr>
          <a:xfrm>
            <a:off x="3669946" y="4016828"/>
            <a:ext cx="2982912" cy="2119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12-100M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KÖZÖTT</a:t>
            </a:r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</a:rPr>
              <a:t>2024.01.01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8F1484D-CA7A-BD97-BC54-E2B35EFCBC6D}"/>
              </a:ext>
            </a:extLst>
          </p:cNvPr>
          <p:cNvSpPr/>
          <p:nvPr/>
        </p:nvSpPr>
        <p:spPr>
          <a:xfrm>
            <a:off x="6814429" y="4016828"/>
            <a:ext cx="2982912" cy="2119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12M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Montserrat" panose="00000500000000000000" pitchFamily="2" charset="-18"/>
              </a:rPr>
              <a:t>ALATT</a:t>
            </a:r>
          </a:p>
          <a:p>
            <a:pPr algn="ctr"/>
            <a:r>
              <a:rPr lang="hu-HU" sz="2600" b="1" dirty="0">
                <a:solidFill>
                  <a:schemeClr val="bg1"/>
                </a:solidFill>
                <a:latin typeface="Montserrat" panose="00000500000000000000" pitchFamily="2" charset="-18"/>
              </a:rPr>
              <a:t>NEM KÖTELEZŐ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379A861-9C7F-03E5-AD9C-B7DB0C113007}"/>
              </a:ext>
            </a:extLst>
          </p:cNvPr>
          <p:cNvSpPr txBox="1"/>
          <p:nvPr/>
        </p:nvSpPr>
        <p:spPr>
          <a:xfrm>
            <a:off x="-310720" y="0"/>
            <a:ext cx="11487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latin typeface="Montserrat" panose="00000500000000000000" pitchFamily="2" charset="-18"/>
              </a:rPr>
              <a:t>SZAKASZOS BEVEZETÉS</a:t>
            </a:r>
          </a:p>
        </p:txBody>
      </p:sp>
    </p:spTree>
    <p:extLst>
      <p:ext uri="{BB962C8B-B14F-4D97-AF65-F5344CB8AC3E}">
        <p14:creationId xmlns:p14="http://schemas.microsoft.com/office/powerpoint/2010/main" val="267819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5E1F1F4E-54AB-4093-3B8D-CE40A7486203}"/>
              </a:ext>
            </a:extLst>
          </p:cNvPr>
          <p:cNvSpPr txBox="1"/>
          <p:nvPr/>
        </p:nvSpPr>
        <p:spPr>
          <a:xfrm>
            <a:off x="1336264" y="728735"/>
            <a:ext cx="89795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bg1"/>
                </a:solidFill>
                <a:latin typeface="Montserrat" panose="00000500000000000000" pitchFamily="2" charset="-18"/>
              </a:rPr>
              <a:t>NTAK=REGISZTRÁCIÓ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  <a:latin typeface="Montserrat" panose="00000500000000000000" pitchFamily="2" charset="-18"/>
              </a:rPr>
              <a:t>NTAK.HU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6F27B4D-28DC-E910-3D4D-5BAA0AF17044}"/>
              </a:ext>
            </a:extLst>
          </p:cNvPr>
          <p:cNvSpPr txBox="1"/>
          <p:nvPr/>
        </p:nvSpPr>
        <p:spPr>
          <a:xfrm>
            <a:off x="527198" y="3082770"/>
            <a:ext cx="1059772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5400" b="1" dirty="0">
                <a:solidFill>
                  <a:schemeClr val="bg1"/>
                </a:solidFill>
                <a:latin typeface="Montserrat" panose="00000500000000000000" pitchFamily="2" charset="-18"/>
              </a:rPr>
              <a:t>ADATSZOLGÁLTATÁS</a:t>
            </a:r>
          </a:p>
          <a:p>
            <a:pPr algn="ctr"/>
            <a:r>
              <a:rPr lang="hu-HU" sz="5400" b="1" dirty="0">
                <a:solidFill>
                  <a:schemeClr val="bg1"/>
                </a:solidFill>
                <a:latin typeface="Montserrat" panose="00000500000000000000" pitchFamily="2" charset="-18"/>
              </a:rPr>
              <a:t>=</a:t>
            </a:r>
          </a:p>
          <a:p>
            <a:pPr algn="ctr"/>
            <a:r>
              <a:rPr lang="hu-HU" sz="5400" b="1" dirty="0">
                <a:solidFill>
                  <a:schemeClr val="bg1"/>
                </a:solidFill>
                <a:latin typeface="Montserrat" panose="00000500000000000000" pitchFamily="2" charset="-18"/>
              </a:rPr>
              <a:t>SZOFTVERHASZNÁLAT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  <a:latin typeface="Montserrat" panose="00000500000000000000" pitchFamily="2" charset="-18"/>
              </a:rPr>
              <a:t>INFO.NTAK.HU</a:t>
            </a:r>
          </a:p>
        </p:txBody>
      </p:sp>
    </p:spTree>
    <p:extLst>
      <p:ext uri="{BB962C8B-B14F-4D97-AF65-F5344CB8AC3E}">
        <p14:creationId xmlns:p14="http://schemas.microsoft.com/office/powerpoint/2010/main" val="228854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A képen háló látható&#10;&#10;Automatikusan generált leírás">
            <a:extLst>
              <a:ext uri="{FF2B5EF4-FFF2-40B4-BE49-F238E27FC236}">
                <a16:creationId xmlns:a16="http://schemas.microsoft.com/office/drawing/2014/main" id="{F3C93EFF-183E-5038-1D93-2DE3A5E24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r="24333"/>
          <a:stretch>
            <a:fillRect/>
          </a:stretch>
        </p:blipFill>
        <p:spPr>
          <a:xfrm>
            <a:off x="0" y="-1"/>
            <a:ext cx="4400550" cy="6857999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4096825-8793-E3D5-22D2-00D259B3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1" y="0"/>
            <a:ext cx="4400549" cy="685799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1B181C7-FC45-F233-EFFF-4D09CF44F849}"/>
              </a:ext>
            </a:extLst>
          </p:cNvPr>
          <p:cNvSpPr txBox="1"/>
          <p:nvPr/>
        </p:nvSpPr>
        <p:spPr>
          <a:xfrm>
            <a:off x="5271536" y="1951399"/>
            <a:ext cx="6146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A VENDÉGLÁTÁS </a:t>
            </a:r>
            <a:r>
              <a:rPr lang="hu-HU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DIGITÁLIS</a:t>
            </a:r>
          </a:p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ÁTÁLLÁSA</a:t>
            </a:r>
            <a:endParaRPr lang="hu-HU" sz="3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pic>
        <p:nvPicPr>
          <p:cNvPr id="2" name="Ábra 1">
            <a:extLst>
              <a:ext uri="{FF2B5EF4-FFF2-40B4-BE49-F238E27FC236}">
                <a16:creationId xmlns:a16="http://schemas.microsoft.com/office/drawing/2014/main" id="{0CE7BD58-B93A-6D0E-7CED-CFAC507A3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9" y="377789"/>
            <a:ext cx="14287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Ábra 20">
            <a:extLst>
              <a:ext uri="{FF2B5EF4-FFF2-40B4-BE49-F238E27FC236}">
                <a16:creationId xmlns:a16="http://schemas.microsoft.com/office/drawing/2014/main" id="{82A43271-9A79-9E29-C520-76DF7AC3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408" y="370816"/>
            <a:ext cx="1165045" cy="67572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0E57568-9CB5-2876-1FC9-E6468C799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3"/>
          <a:stretch/>
        </p:blipFill>
        <p:spPr bwMode="auto">
          <a:xfrm>
            <a:off x="4280906" y="212041"/>
            <a:ext cx="1963963" cy="193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Kép 11" descr="A képen csésze, étel, sült krumpli, nassolnivaló látható&#10;&#10;Automatikusan generált leírás">
            <a:extLst>
              <a:ext uri="{FF2B5EF4-FFF2-40B4-BE49-F238E27FC236}">
                <a16:creationId xmlns:a16="http://schemas.microsoft.com/office/drawing/2014/main" id="{C632FB11-1A6A-F729-16F6-6F4D72D5CD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7" r="-1" b="7428"/>
          <a:stretch/>
        </p:blipFill>
        <p:spPr bwMode="auto">
          <a:xfrm>
            <a:off x="6569962" y="228773"/>
            <a:ext cx="1963963" cy="1935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 descr="A képen szöveg, ég, kültéri, teherautó látható&#10;&#10;Automatikusan generált leírás">
            <a:extLst>
              <a:ext uri="{FF2B5EF4-FFF2-40B4-BE49-F238E27FC236}">
                <a16:creationId xmlns:a16="http://schemas.microsoft.com/office/drawing/2014/main" id="{F654B4BF-44A0-52C4-0864-8CA8BF9FF1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6086" r="1107"/>
          <a:stretch/>
        </p:blipFill>
        <p:spPr bwMode="auto">
          <a:xfrm>
            <a:off x="6583613" y="4473217"/>
            <a:ext cx="1963963" cy="1935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Kép 13" descr="A képen fedett pályás, étel, desszert, dekorált látható&#10;&#10;Automatikusan generált leírás">
            <a:extLst>
              <a:ext uri="{FF2B5EF4-FFF2-40B4-BE49-F238E27FC236}">
                <a16:creationId xmlns:a16="http://schemas.microsoft.com/office/drawing/2014/main" id="{FAB857DD-503E-8051-4220-C5435C042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906" y="2313885"/>
            <a:ext cx="1963963" cy="1935187"/>
          </a:xfrm>
          <a:prstGeom prst="rect">
            <a:avLst/>
          </a:prstGeom>
        </p:spPr>
      </p:pic>
      <p:pic>
        <p:nvPicPr>
          <p:cNvPr id="15" name="Kép 14" descr="A képen csésze, asztal, kávé, fedett pályás látható&#10;&#10;Automatikusan generált leírás">
            <a:extLst>
              <a:ext uri="{FF2B5EF4-FFF2-40B4-BE49-F238E27FC236}">
                <a16:creationId xmlns:a16="http://schemas.microsoft.com/office/drawing/2014/main" id="{D24B689D-72BB-B7FA-71C9-70C0D4F85F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087" b="7158"/>
          <a:stretch/>
        </p:blipFill>
        <p:spPr>
          <a:xfrm>
            <a:off x="6569962" y="2324262"/>
            <a:ext cx="1965600" cy="1955943"/>
          </a:xfrm>
          <a:prstGeom prst="rect">
            <a:avLst/>
          </a:prstGeom>
        </p:spPr>
      </p:pic>
      <p:pic>
        <p:nvPicPr>
          <p:cNvPr id="16" name="Kép 15" descr="A képen asztal, alkohol, ital, narancs látható&#10;&#10;Automatikusan generált leírás">
            <a:extLst>
              <a:ext uri="{FF2B5EF4-FFF2-40B4-BE49-F238E27FC236}">
                <a16:creationId xmlns:a16="http://schemas.microsoft.com/office/drawing/2014/main" id="{FB67F708-CD92-4A4B-5E22-A2E284C79E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737"/>
          <a:stretch/>
        </p:blipFill>
        <p:spPr bwMode="auto">
          <a:xfrm>
            <a:off x="8860655" y="2334641"/>
            <a:ext cx="1989630" cy="1935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Kép 16" descr="A képen lámpa látható&#10;&#10;Automatikusan generált leírás">
            <a:extLst>
              <a:ext uri="{FF2B5EF4-FFF2-40B4-BE49-F238E27FC236}">
                <a16:creationId xmlns:a16="http://schemas.microsoft.com/office/drawing/2014/main" id="{1BDB77DD-8586-90E2-5DFB-1D28AFE5C6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1124" y="4414116"/>
            <a:ext cx="1973745" cy="1935188"/>
          </a:xfrm>
          <a:prstGeom prst="rect">
            <a:avLst/>
          </a:prstGeom>
        </p:spPr>
      </p:pic>
      <p:pic>
        <p:nvPicPr>
          <p:cNvPr id="19" name="Kép 18" descr="A képen étel, személy, fedett pályás, hús látható&#10;&#10;Automatikusan generált leírás">
            <a:extLst>
              <a:ext uri="{FF2B5EF4-FFF2-40B4-BE49-F238E27FC236}">
                <a16:creationId xmlns:a16="http://schemas.microsoft.com/office/drawing/2014/main" id="{92EB92AE-02C0-DCE2-9A13-3733827F66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05"/>
          <a:stretch/>
        </p:blipFill>
        <p:spPr>
          <a:xfrm>
            <a:off x="8886322" y="212041"/>
            <a:ext cx="1963963" cy="1936800"/>
          </a:xfrm>
          <a:prstGeom prst="rect">
            <a:avLst/>
          </a:prstGeom>
        </p:spPr>
      </p:pic>
      <p:pic>
        <p:nvPicPr>
          <p:cNvPr id="20" name="Kép 19" descr="A képen étel, személy, fedett pályás, hús látható&#10;&#10;Automatikusan generált leírás">
            <a:extLst>
              <a:ext uri="{FF2B5EF4-FFF2-40B4-BE49-F238E27FC236}">
                <a16:creationId xmlns:a16="http://schemas.microsoft.com/office/drawing/2014/main" id="{20296496-42B7-4336-386A-2E4BB95B09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05"/>
          <a:stretch/>
        </p:blipFill>
        <p:spPr>
          <a:xfrm>
            <a:off x="8886322" y="4473217"/>
            <a:ext cx="1963963" cy="1936800"/>
          </a:xfrm>
          <a:prstGeom prst="rect">
            <a:avLst/>
          </a:prstGeom>
        </p:spPr>
      </p:pic>
      <p:pic>
        <p:nvPicPr>
          <p:cNvPr id="22" name="Kép 21" descr="A képen fedett pályás, ablak, asztal, büfé látható&#10;&#10;Automatikusan generált leírás">
            <a:extLst>
              <a:ext uri="{FF2B5EF4-FFF2-40B4-BE49-F238E27FC236}">
                <a16:creationId xmlns:a16="http://schemas.microsoft.com/office/drawing/2014/main" id="{3FF0991A-1BA9-F2FA-D80D-5D37878C2E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959" b="2222"/>
          <a:stretch/>
        </p:blipFill>
        <p:spPr bwMode="auto">
          <a:xfrm>
            <a:off x="1968414" y="212041"/>
            <a:ext cx="1963963" cy="1938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Kép 22" descr="A képen szöveg, kültéri látható&#10;&#10;Automatikusan generált leírás">
            <a:extLst>
              <a:ext uri="{FF2B5EF4-FFF2-40B4-BE49-F238E27FC236}">
                <a16:creationId xmlns:a16="http://schemas.microsoft.com/office/drawing/2014/main" id="{7817CF08-4C3F-A43E-1D1F-A446145F056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076"/>
          <a:stretch/>
        </p:blipFill>
        <p:spPr bwMode="auto">
          <a:xfrm>
            <a:off x="1968415" y="4472114"/>
            <a:ext cx="1963963" cy="1937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2C7395B-610C-7799-8351-003530FF0B4D}"/>
              </a:ext>
            </a:extLst>
          </p:cNvPr>
          <p:cNvSpPr txBox="1"/>
          <p:nvPr/>
        </p:nvSpPr>
        <p:spPr>
          <a:xfrm>
            <a:off x="71021" y="2550076"/>
            <a:ext cx="6738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VENDÉGLÁTÁS  ÜZLETTÍPUSOK</a:t>
            </a:r>
          </a:p>
        </p:txBody>
      </p:sp>
    </p:spTree>
    <p:extLst>
      <p:ext uri="{BB962C8B-B14F-4D97-AF65-F5344CB8AC3E}">
        <p14:creationId xmlns:p14="http://schemas.microsoft.com/office/powerpoint/2010/main" val="20179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AAFF031-AC76-1537-DDD5-F92A4E8D0204}"/>
              </a:ext>
            </a:extLst>
          </p:cNvPr>
          <p:cNvSpPr txBox="1"/>
          <p:nvPr/>
        </p:nvSpPr>
        <p:spPr>
          <a:xfrm>
            <a:off x="2265009" y="64878"/>
            <a:ext cx="808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Montserrat" panose="00000500000000000000" pitchFamily="50" charset="-18"/>
              </a:rPr>
              <a:t>SZOFTVERHASZNÁLAT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0B0B183-3150-8F59-D24F-5105474A64E2}"/>
              </a:ext>
            </a:extLst>
          </p:cNvPr>
          <p:cNvSpPr txBox="1"/>
          <p:nvPr/>
        </p:nvSpPr>
        <p:spPr>
          <a:xfrm>
            <a:off x="123568" y="1075212"/>
            <a:ext cx="48026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SZÉLES VÁLASZTÉK</a:t>
            </a:r>
          </a:p>
          <a:p>
            <a:endParaRPr lang="hu-HU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EGYSZERŰ HASZNÁLAT</a:t>
            </a:r>
          </a:p>
          <a:p>
            <a:endParaRPr lang="hu-HU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AKÁR MÁR </a:t>
            </a:r>
          </a:p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NAPI 1 KÁVÉ </a:t>
            </a:r>
          </a:p>
          <a:p>
            <a:r>
              <a:rPr lang="hu-HU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ÁRÁÉRT</a:t>
            </a:r>
          </a:p>
          <a:p>
            <a:endParaRPr lang="hu-HU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Picture 2" descr="5 Ways To Use Your Restaurant POS Software Apart From Just Billing">
            <a:extLst>
              <a:ext uri="{FF2B5EF4-FFF2-40B4-BE49-F238E27FC236}">
                <a16:creationId xmlns:a16="http://schemas.microsoft.com/office/drawing/2014/main" id="{82B698D4-3B73-64DB-65C8-9675C335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25" y="1000897"/>
            <a:ext cx="8000622" cy="50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9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D7D66E3-0359-32C5-3649-1360E70E43C8}"/>
              </a:ext>
            </a:extLst>
          </p:cNvPr>
          <p:cNvSpPr txBox="1"/>
          <p:nvPr/>
        </p:nvSpPr>
        <p:spPr>
          <a:xfrm>
            <a:off x="0" y="1000897"/>
            <a:ext cx="48026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  <a:latin typeface="Montserrat" panose="00000500000000000000" pitchFamily="50" charset="-18"/>
              </a:rPr>
              <a:t>SZOFTVEREK MTÜ IGAZOLÁSSAL</a:t>
            </a:r>
          </a:p>
          <a:p>
            <a:endParaRPr lang="hu-HU" sz="40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  <a:p>
            <a:r>
              <a:rPr lang="hu-HU" sz="3200" b="1" dirty="0">
                <a:solidFill>
                  <a:schemeClr val="bg1"/>
                </a:solidFill>
                <a:latin typeface="Montserrat" panose="00000500000000000000" pitchFamily="50" charset="-18"/>
              </a:rPr>
              <a:t>KÖZEL 200 VENDÉGLÁTÓ</a:t>
            </a:r>
          </a:p>
          <a:p>
            <a:r>
              <a:rPr lang="hu-HU" sz="3200" b="1" dirty="0">
                <a:solidFill>
                  <a:schemeClr val="bg1"/>
                </a:solidFill>
                <a:latin typeface="Montserrat" panose="00000500000000000000" pitchFamily="50" charset="-18"/>
              </a:rPr>
              <a:t>SZOFTVER</a:t>
            </a:r>
          </a:p>
        </p:txBody>
      </p:sp>
      <p:pic>
        <p:nvPicPr>
          <p:cNvPr id="3" name="Picture 2" descr="How Much Does a Restaurant POS System Cost in 2024? | UpMenu">
            <a:extLst>
              <a:ext uri="{FF2B5EF4-FFF2-40B4-BE49-F238E27FC236}">
                <a16:creationId xmlns:a16="http://schemas.microsoft.com/office/drawing/2014/main" id="{8C729673-C9A3-DE07-7D0C-C58C8E4E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45" y="879389"/>
            <a:ext cx="7775396" cy="50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00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577</Words>
  <Application>Microsoft Office PowerPoint</Application>
  <PresentationFormat>Szélesvásznú</PresentationFormat>
  <Paragraphs>112</Paragraphs>
  <Slides>13</Slides>
  <Notes>13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Arial</vt:lpstr>
      <vt:lpstr>Calibri</vt:lpstr>
      <vt:lpstr>firasans-regular</vt:lpstr>
      <vt:lpstr>Montserrat</vt:lpstr>
      <vt:lpstr>Source Sans pro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Megyesi Klára</dc:creator>
  <cp:lastModifiedBy>Korszun Benedek Márton</cp:lastModifiedBy>
  <cp:revision>60</cp:revision>
  <dcterms:created xsi:type="dcterms:W3CDTF">2023-04-26T06:51:47Z</dcterms:created>
  <dcterms:modified xsi:type="dcterms:W3CDTF">2024-03-01T10:57:18Z</dcterms:modified>
</cp:coreProperties>
</file>